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305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8" r:id="rId14"/>
    <p:sldId id="299" r:id="rId15"/>
    <p:sldId id="300" r:id="rId16"/>
    <p:sldId id="261" r:id="rId17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47"/>
  </p:normalViewPr>
  <p:slideViewPr>
    <p:cSldViewPr snapToGrid="0" snapToObjects="1">
      <p:cViewPr varScale="1">
        <p:scale>
          <a:sx n="35" d="100"/>
          <a:sy n="35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onector recto 6"/>
          <p:cNvSpPr/>
          <p:nvPr/>
        </p:nvSpPr>
        <p:spPr>
          <a:xfrm>
            <a:off x="9098697" y="7894780"/>
            <a:ext cx="1" cy="2188031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9399956" y="7934504"/>
            <a:ext cx="14722619" cy="55169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20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contenido 2"/>
          <p:cNvSpPr txBox="1">
            <a:spLocks noGrp="1"/>
          </p:cNvSpPr>
          <p:nvPr>
            <p:ph type="body" idx="13"/>
          </p:nvPr>
        </p:nvSpPr>
        <p:spPr>
          <a:xfrm>
            <a:off x="1436915" y="2775856"/>
            <a:ext cx="21267510" cy="9081847"/>
          </a:xfrm>
          <a:prstGeom prst="rect">
            <a:avLst/>
          </a:prstGeom>
        </p:spPr>
        <p:txBody>
          <a:bodyPr/>
          <a:lstStyle>
            <a:lvl1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0074C8"/>
              </a:buClr>
              <a:defRPr sz="5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8" name="Título 1"/>
          <p:cNvSpPr txBox="1">
            <a:spLocks noGrp="1"/>
          </p:cNvSpPr>
          <p:nvPr>
            <p:ph type="body" sz="quarter" idx="14"/>
          </p:nvPr>
        </p:nvSpPr>
        <p:spPr>
          <a:xfrm>
            <a:off x="1436914" y="365124"/>
            <a:ext cx="21267510" cy="16832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9000" b="1">
                <a:solidFill>
                  <a:srgbClr val="002F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body" sz="quarter" idx="15"/>
          </p:nvPr>
        </p:nvSpPr>
        <p:spPr>
          <a:xfrm>
            <a:off x="6955970" y="12466122"/>
            <a:ext cx="16949060" cy="942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600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ida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_PPT_Luque_20190124-1454_Interior.png" descr="Template_PPT_Luque_20190124-1454_Interio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ítulo 2"/>
          <p:cNvSpPr txBox="1">
            <a:spLocks noGrp="1"/>
          </p:cNvSpPr>
          <p:nvPr>
            <p:ph type="title"/>
          </p:nvPr>
        </p:nvSpPr>
        <p:spPr>
          <a:xfrm>
            <a:off x="11027726" y="3330974"/>
            <a:ext cx="13356274" cy="61178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defTabSz="914400">
              <a:defRPr/>
            </a:pP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</a:t>
            </a:r>
            <a:b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b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Coordinación</a:t>
            </a:r>
            <a:b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9600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Operativa</a:t>
            </a:r>
            <a:endParaRPr lang="es-MX" sz="96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71121" y="10362813"/>
            <a:ext cx="11686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Dirección de Apoyo a Operativos Institucionales</a:t>
            </a:r>
          </a:p>
          <a:p>
            <a:endParaRPr lang="es-MX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14/10/2019</a:t>
            </a:r>
            <a:endParaRPr lang="es-MX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Rectángulo 2"/>
          <p:cNvSpPr/>
          <p:nvPr/>
        </p:nvSpPr>
        <p:spPr>
          <a:xfrm>
            <a:off x="3534473" y="3973001"/>
            <a:ext cx="56625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800" b="1" dirty="0">
                <a:solidFill>
                  <a:srgbClr val="7030A0"/>
                </a:solidFill>
                <a:cs typeface="Arial" panose="020B0604020202020204" pitchFamily="34" charset="0"/>
              </a:rPr>
              <a:t>Comunicación </a:t>
            </a:r>
            <a:r>
              <a:rPr lang="es-MX" sz="48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para el </a:t>
            </a:r>
          </a:p>
          <a:p>
            <a:pPr algn="r"/>
            <a:r>
              <a:rPr lang="es-MX" sz="48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Proceso </a:t>
            </a:r>
            <a:r>
              <a:rPr lang="es-MX" sz="4800" b="1" dirty="0">
                <a:solidFill>
                  <a:srgbClr val="7030A0"/>
                </a:solidFill>
                <a:cs typeface="Arial" panose="020B0604020202020204" pitchFamily="34" charset="0"/>
              </a:rPr>
              <a:t>de Producción de Información Estadística y </a:t>
            </a:r>
            <a:r>
              <a:rPr lang="es-MX" sz="48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Geográfica</a:t>
            </a:r>
            <a:endParaRPr lang="es-MX" sz="4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983" y="3377220"/>
            <a:ext cx="388920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9509340" y="2595041"/>
            <a:ext cx="0" cy="920903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9683125" y="2583639"/>
            <a:ext cx="9000000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b="1" dirty="0">
                <a:latin typeface="Century Gothic" panose="020B0502020202020204" pitchFamily="34" charset="0"/>
              </a:rPr>
              <a:t>La comunicación para el Proceso de Producción, se da entre los actores con rol de responsables de proceso y rol de responsable de fase en el ámbito territorial</a:t>
            </a:r>
            <a:r>
              <a:rPr lang="es-MX" dirty="0">
                <a:latin typeface="Century Gothic" panose="020B0502020202020204" pitchFamily="34" charset="0"/>
              </a:rPr>
              <a:t>, con los correspondientes actores con roles semejantes en las UA centrales para cada programa de información.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b="1" dirty="0">
                <a:latin typeface="Century Gothic" panose="020B0502020202020204" pitchFamily="34" charset="0"/>
              </a:rPr>
              <a:t>Las disposiciones generales relativas al proceso de producción </a:t>
            </a:r>
            <a:r>
              <a:rPr lang="es-MX" dirty="0">
                <a:latin typeface="Century Gothic" panose="020B0502020202020204" pitchFamily="34" charset="0"/>
              </a:rPr>
              <a:t>hacia los responsables de proceso y fase del ámbito territorial será por circulares o correo electrónico, </a:t>
            </a:r>
            <a:r>
              <a:rPr lang="es-MX" b="1" dirty="0">
                <a:latin typeface="Century Gothic" panose="020B0502020202020204" pitchFamily="34" charset="0"/>
              </a:rPr>
              <a:t>enterando mediante copia a la CGOR y a jefes inmediatos de los actores.</a:t>
            </a:r>
            <a:endParaRPr lang="es-MX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b="1" dirty="0">
                <a:latin typeface="Century Gothic" panose="020B0502020202020204" pitchFamily="34" charset="0"/>
              </a:rPr>
              <a:t>Las disposiciones relativas al proceso de producción para algunos </a:t>
            </a:r>
            <a:r>
              <a:rPr lang="es-MX" dirty="0">
                <a:latin typeface="Century Gothic" panose="020B0502020202020204" pitchFamily="34" charset="0"/>
              </a:rPr>
              <a:t>responsable de proceso y fase del ámbito territorial será por oficio o correo electrónico, enterando mediante copia a la CGOR y a jefes inmediatos de los actores.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49515" y="1330040"/>
            <a:ext cx="16872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Características del protocolo de comunicación</a:t>
            </a:r>
            <a:endParaRPr lang="es-MX" sz="4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30777" y="576616"/>
            <a:ext cx="2149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II. Protocolo general de comunicación</a:t>
            </a:r>
            <a:endParaRPr lang="es-MX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02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Rectángulo 2"/>
          <p:cNvSpPr/>
          <p:nvPr/>
        </p:nvSpPr>
        <p:spPr>
          <a:xfrm>
            <a:off x="3759910" y="4471365"/>
            <a:ext cx="5662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Comunicación directiva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983" y="1825514"/>
            <a:ext cx="388920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9509340" y="2595041"/>
            <a:ext cx="0" cy="918413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9683125" y="2583639"/>
            <a:ext cx="9962620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3200" dirty="0">
                <a:latin typeface="Century Gothic" panose="020B0502020202020204" pitchFamily="34" charset="0"/>
              </a:rPr>
              <a:t>La comunicación directiva</a:t>
            </a:r>
            <a:r>
              <a:rPr lang="es-MX" sz="28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1/</a:t>
            </a:r>
            <a:r>
              <a:rPr lang="es-MX" sz="3200" dirty="0">
                <a:latin typeface="Century Gothic" panose="020B0502020202020204" pitchFamily="34" charset="0"/>
              </a:rPr>
              <a:t> con las DG y CG para planeación estratégica, mejora de procesos y procedimientos</a:t>
            </a:r>
            <a:r>
              <a:rPr lang="es-MX" sz="28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2/</a:t>
            </a:r>
            <a:r>
              <a:rPr lang="es-MX" sz="3200" dirty="0">
                <a:latin typeface="Century Gothic" panose="020B0502020202020204" pitchFamily="34" charset="0"/>
              </a:rPr>
              <a:t>, desarrollo de capital humano</a:t>
            </a:r>
            <a:r>
              <a:rPr lang="es-MX" sz="28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3/</a:t>
            </a:r>
            <a:r>
              <a:rPr lang="es-MX" sz="3200" dirty="0">
                <a:latin typeface="Century Gothic" panose="020B0502020202020204" pitchFamily="34" charset="0"/>
              </a:rPr>
              <a:t>, estructura organizacional</a:t>
            </a:r>
            <a:r>
              <a:rPr lang="es-MX" sz="28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4/</a:t>
            </a:r>
            <a:r>
              <a:rPr lang="es-MX" sz="3200" dirty="0">
                <a:latin typeface="Century Gothic" panose="020B0502020202020204" pitchFamily="34" charset="0"/>
              </a:rPr>
              <a:t>, entre otras, </a:t>
            </a:r>
            <a:r>
              <a:rPr lang="es-MX" sz="3200" b="1" dirty="0">
                <a:latin typeface="Century Gothic" panose="020B0502020202020204" pitchFamily="34" charset="0"/>
              </a:rPr>
              <a:t>estará a cargo del Coordinador General de Operación Regional.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3200" dirty="0">
                <a:latin typeface="Century Gothic" panose="020B0502020202020204" pitchFamily="34" charset="0"/>
              </a:rPr>
              <a:t>Directores Regionales, Coordinadores Estatales y Directores de Área regional, se comunican con DGA y DA de las UA centrales para actividades de apoyo a la producción</a:t>
            </a:r>
            <a:r>
              <a:rPr lang="es-MX" sz="32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3200" dirty="0">
                <a:latin typeface="Century Gothic" panose="020B0502020202020204" pitchFamily="34" charset="0"/>
              </a:rPr>
              <a:t>Para facilitar las actividades de planeación </a:t>
            </a:r>
            <a:r>
              <a:rPr lang="es-MX" sz="3200" dirty="0" smtClean="0">
                <a:latin typeface="Century Gothic" panose="020B0502020202020204" pitchFamily="34" charset="0"/>
              </a:rPr>
              <a:t>en las </a:t>
            </a:r>
            <a:r>
              <a:rPr lang="es-MX" sz="3200" dirty="0">
                <a:latin typeface="Century Gothic" panose="020B0502020202020204" pitchFamily="34" charset="0"/>
              </a:rPr>
              <a:t>CE y DR, en noviembre de cada año, las unidades administrativas centrales entregarán a la CGOR central </a:t>
            </a:r>
            <a:r>
              <a:rPr lang="es-MX" sz="3200" dirty="0" smtClean="0">
                <a:latin typeface="Century Gothic" panose="020B0502020202020204" pitchFamily="34" charset="0"/>
              </a:rPr>
              <a:t>información de los </a:t>
            </a:r>
            <a:r>
              <a:rPr lang="es-MX" sz="3200" dirty="0">
                <a:latin typeface="Century Gothic" panose="020B0502020202020204" pitchFamily="34" charset="0"/>
              </a:rPr>
              <a:t>programas </a:t>
            </a:r>
            <a:r>
              <a:rPr lang="es-MX" sz="3200" dirty="0" smtClean="0">
                <a:latin typeface="Century Gothic" panose="020B0502020202020204" pitchFamily="34" charset="0"/>
              </a:rPr>
              <a:t>que </a:t>
            </a:r>
            <a:r>
              <a:rPr lang="es-MX" sz="3200" dirty="0">
                <a:latin typeface="Century Gothic" panose="020B0502020202020204" pitchFamily="34" charset="0"/>
              </a:rPr>
              <a:t>deba atender el ámbito territorial el siguiente </a:t>
            </a:r>
            <a:r>
              <a:rPr lang="es-MX" sz="3200" dirty="0" smtClean="0">
                <a:latin typeface="Century Gothic" panose="020B0502020202020204" pitchFamily="34" charset="0"/>
              </a:rPr>
              <a:t>ejercicio (tamaño de muestra, personal requerido, periodo de captación, etc.).</a:t>
            </a:r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515" y="1330040"/>
            <a:ext cx="16872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Características del protocolo de comunicación</a:t>
            </a:r>
            <a:endParaRPr lang="es-MX" sz="4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30777" y="576616"/>
            <a:ext cx="2149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II. Protocolo general de comunicación</a:t>
            </a:r>
            <a:endParaRPr lang="es-MX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3983" y="9463303"/>
            <a:ext cx="86952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000" dirty="0">
                <a:latin typeface="Century Gothic" panose="020B0502020202020204" pitchFamily="34" charset="0"/>
              </a:rPr>
              <a:t>La comunicación directiva</a:t>
            </a:r>
            <a:r>
              <a:rPr lang="es-MX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1/</a:t>
            </a:r>
            <a:r>
              <a:rPr lang="es-MX" sz="2000" dirty="0">
                <a:latin typeface="Century Gothic" panose="020B0502020202020204" pitchFamily="34" charset="0"/>
              </a:rPr>
              <a:t> con las DG y CG para planeación estratégica, mejora de procesos y procedimientos</a:t>
            </a:r>
            <a:r>
              <a:rPr lang="es-MX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2/</a:t>
            </a:r>
            <a:r>
              <a:rPr lang="es-MX" sz="2000" dirty="0">
                <a:latin typeface="Century Gothic" panose="020B0502020202020204" pitchFamily="34" charset="0"/>
              </a:rPr>
              <a:t>, desarrollo de capital humano</a:t>
            </a:r>
            <a:r>
              <a:rPr lang="es-MX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3/</a:t>
            </a:r>
            <a:r>
              <a:rPr lang="es-MX" sz="2000" dirty="0">
                <a:latin typeface="Century Gothic" panose="020B0502020202020204" pitchFamily="34" charset="0"/>
              </a:rPr>
              <a:t>, estructura organizacional</a:t>
            </a:r>
            <a:r>
              <a:rPr lang="es-MX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4/</a:t>
            </a:r>
            <a:r>
              <a:rPr lang="es-MX" sz="2000" dirty="0">
                <a:latin typeface="Century Gothic" panose="020B0502020202020204" pitchFamily="34" charset="0"/>
              </a:rPr>
              <a:t>, entre otras, </a:t>
            </a:r>
            <a:r>
              <a:rPr lang="es-MX" sz="2000" b="1" dirty="0">
                <a:latin typeface="Century Gothic" panose="020B0502020202020204" pitchFamily="34" charset="0"/>
              </a:rPr>
              <a:t>estará a cargo del Coordinador General de Operación Regional.</a:t>
            </a:r>
          </a:p>
          <a:p>
            <a:pPr algn="just">
              <a:spcAft>
                <a:spcPts val="1200"/>
              </a:spcAft>
            </a:pPr>
            <a:r>
              <a:rPr lang="es-MX" sz="2000" dirty="0">
                <a:latin typeface="Century Gothic" panose="020B0502020202020204" pitchFamily="34" charset="0"/>
              </a:rPr>
              <a:t>Directores Regionales, Coordinadores Estatales y Directores de Área regional, se comunican con DGA y DA de las UA centrales para actividades de apoyo a la producción.</a:t>
            </a:r>
          </a:p>
        </p:txBody>
      </p:sp>
    </p:spTree>
    <p:extLst>
      <p:ext uri="{BB962C8B-B14F-4D97-AF65-F5344CB8AC3E}">
        <p14:creationId xmlns:p14="http://schemas.microsoft.com/office/powerpoint/2010/main" val="2085773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Rectángulo 2"/>
          <p:cNvSpPr/>
          <p:nvPr/>
        </p:nvSpPr>
        <p:spPr>
          <a:xfrm>
            <a:off x="4473188" y="3806349"/>
            <a:ext cx="49492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dirty="0">
                <a:solidFill>
                  <a:srgbClr val="FF33CC"/>
                </a:solidFill>
                <a:cs typeface="Arial" panose="020B0604020202020204" pitchFamily="34" charset="0"/>
              </a:rPr>
              <a:t>Comunicación con agentes externos en las entidades federativas</a:t>
            </a:r>
            <a:endParaRPr lang="es-MX" sz="4000" dirty="0">
              <a:solidFill>
                <a:srgbClr val="FF33CC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983" y="2490530"/>
            <a:ext cx="388920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9509340" y="2595041"/>
            <a:ext cx="0" cy="614412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9683125" y="2916147"/>
            <a:ext cx="9000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MX" sz="3200" dirty="0">
                <a:latin typeface="Century Gothic" panose="020B0502020202020204" pitchFamily="34" charset="0"/>
              </a:rPr>
              <a:t>La </a:t>
            </a:r>
            <a:r>
              <a:rPr lang="es-MX" sz="3200" b="1" dirty="0">
                <a:latin typeface="Century Gothic" panose="020B0502020202020204" pitchFamily="34" charset="0"/>
              </a:rPr>
              <a:t>comunicación</a:t>
            </a:r>
            <a:r>
              <a:rPr lang="es-MX" sz="3200" dirty="0">
                <a:latin typeface="Century Gothic" panose="020B0502020202020204" pitchFamily="34" charset="0"/>
              </a:rPr>
              <a:t> con el titular del ejecutivo estatal, con secretarios del ejecutivo estatal o equivalentes, con presidentes de organismos autónomos estatales, presidentes de la legislatura local o del poder judicial local, es responsabilidad del (la)</a:t>
            </a:r>
            <a:r>
              <a:rPr lang="es-MX" sz="3200" b="1" dirty="0">
                <a:latin typeface="Century Gothic" panose="020B0502020202020204" pitchFamily="34" charset="0"/>
              </a:rPr>
              <a:t> Coordinador Estatal en su calidad de representante del INEGI </a:t>
            </a:r>
            <a:r>
              <a:rPr lang="es-MX" sz="3200" dirty="0">
                <a:latin typeface="Century Gothic" panose="020B0502020202020204" pitchFamily="34" charset="0"/>
              </a:rPr>
              <a:t>en la entidad federativa (Reglamento Interior Art. </a:t>
            </a:r>
            <a:r>
              <a:rPr lang="es-MX" sz="3200" dirty="0"/>
              <a:t>46 </a:t>
            </a:r>
            <a:r>
              <a:rPr lang="es-MX" sz="3200" dirty="0" err="1">
                <a:latin typeface="Century Gothic" panose="020B0502020202020204" pitchFamily="34" charset="0"/>
              </a:rPr>
              <a:t>Quater</a:t>
            </a:r>
            <a:r>
              <a:rPr lang="es-MX" sz="3200" dirty="0">
                <a:latin typeface="Century Gothic" panose="020B0502020202020204" pitchFamily="34" charset="0"/>
              </a:rPr>
              <a:t>, </a:t>
            </a:r>
            <a:r>
              <a:rPr lang="es-MX" sz="3200" dirty="0"/>
              <a:t>Numeral XX)</a:t>
            </a:r>
            <a:r>
              <a:rPr lang="es-MX" sz="3200" b="1" dirty="0">
                <a:latin typeface="Century Gothic" panose="020B0502020202020204" pitchFamily="34" charset="0"/>
              </a:rPr>
              <a:t>.</a:t>
            </a:r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515" y="1330040"/>
            <a:ext cx="16872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Características del protocolo de comunicación</a:t>
            </a:r>
            <a:endParaRPr lang="es-MX" sz="4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30777" y="576616"/>
            <a:ext cx="2149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II. Protocolo general de comunicación</a:t>
            </a:r>
            <a:endParaRPr lang="es-MX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35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253740" y="3159581"/>
            <a:ext cx="21578550" cy="49591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documento que define 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coordinación y comunicación entre la CGOR en sus tres ámbitos (Central-Regional-Estatal) y las Direcciones Generales y Coordinaciones Generales en el proceso de producción de información, en actividades directivas y de apoyo al proceso productivo y en la comunicación con agentes </a:t>
            </a:r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externos.</a:t>
            </a:r>
            <a:endParaRPr lang="es-MX" sz="4400" b="1" dirty="0"/>
          </a:p>
        </p:txBody>
      </p:sp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410715" y="1392891"/>
            <a:ext cx="1126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60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¿Qué es el Protocolo?</a:t>
            </a:r>
            <a:endParaRPr lang="es-MX" sz="60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65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4" name="Rectángulo 3"/>
          <p:cNvSpPr/>
          <p:nvPr/>
        </p:nvSpPr>
        <p:spPr>
          <a:xfrm>
            <a:off x="6620575" y="2394952"/>
            <a:ext cx="1571294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MX" sz="4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Interior del INEGI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s-MX" sz="4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PAEG. Objetivo 6</a:t>
            </a:r>
          </a:p>
          <a:p>
            <a:pPr algn="l"/>
            <a:endParaRPr lang="es-MX" sz="4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Técnica del Proceso de Producción de Información Estadística y Geográfica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s-MX" sz="4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MX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Orgánica del INEGI</a:t>
            </a:r>
          </a:p>
          <a:p>
            <a:pPr algn="l"/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509738" y="2968958"/>
            <a:ext cx="0" cy="5424477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105884" y="4433739"/>
            <a:ext cx="4127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  <a:endParaRPr lang="es-MX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7" name="Título 61">
            <a:extLst>
              <a:ext uri="{FF2B5EF4-FFF2-40B4-BE49-F238E27FC236}">
                <a16:creationId xmlns:a16="http://schemas.microsoft.com/office/drawing/2014/main" id="{CF452F6D-B0C4-4EBA-97FF-A47E0AAC6C7C}"/>
              </a:ext>
            </a:extLst>
          </p:cNvPr>
          <p:cNvSpPr txBox="1">
            <a:spLocks/>
          </p:cNvSpPr>
          <p:nvPr/>
        </p:nvSpPr>
        <p:spPr>
          <a:xfrm>
            <a:off x="881028" y="1340068"/>
            <a:ext cx="20532565" cy="580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divide en dos grandes apartados:</a:t>
            </a:r>
            <a:endParaRPr lang="es-MX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87275" y="2225854"/>
            <a:ext cx="20635416" cy="1232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Alineación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los servicios de la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CGOR 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(central-regional-estatal)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al MPEG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ctr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romanUcPeriod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romanUcPeriod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romanU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Protocolo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general de comunicación.</a:t>
            </a:r>
          </a:p>
          <a:p>
            <a:pPr marL="514350" indent="-514350" algn="ctr">
              <a:buFont typeface="+mj-lt"/>
              <a:buAutoNum type="romanUcPeriod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702" y="3940235"/>
            <a:ext cx="3252796" cy="24266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344" y="3940235"/>
            <a:ext cx="3239707" cy="24663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1" y="3940235"/>
            <a:ext cx="3239707" cy="2426653"/>
          </a:xfrm>
          <a:prstGeom prst="rect">
            <a:avLst/>
          </a:prstGeom>
        </p:spPr>
      </p:pic>
      <p:pic>
        <p:nvPicPr>
          <p:cNvPr id="1028" name="Picture 4" descr="Resultado de imagen para comunicaciÃ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8" y="7919698"/>
            <a:ext cx="4745707" cy="31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2148" y="3940235"/>
            <a:ext cx="3318742" cy="23840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89" y="3940235"/>
            <a:ext cx="3323757" cy="24266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4897" y="3940235"/>
            <a:ext cx="3252796" cy="24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7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Rectángulo 2"/>
          <p:cNvSpPr/>
          <p:nvPr/>
        </p:nvSpPr>
        <p:spPr>
          <a:xfrm>
            <a:off x="6375222" y="2328637"/>
            <a:ext cx="59249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3200" b="1" dirty="0">
                <a:solidFill>
                  <a:srgbClr val="89B917"/>
                </a:solidFill>
                <a:cs typeface="Arial" panose="020B0604020202020204" pitchFamily="34" charset="0"/>
              </a:rPr>
              <a:t>Fase de captación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Preparación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Ejecución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4.4 Cierre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52181" y="2297859"/>
            <a:ext cx="1638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0" b="1" dirty="0">
                <a:solidFill>
                  <a:srgbClr val="89B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36902" y="4181140"/>
            <a:ext cx="1210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0" b="1" dirty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82739" y="9846597"/>
            <a:ext cx="24945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0" b="1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52181" y="6016898"/>
            <a:ext cx="1638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0" b="1" dirty="0">
                <a:solidFill>
                  <a:srgbClr val="89B917"/>
                </a:solidFill>
                <a:cs typeface="Arial" panose="020B0604020202020204" pitchFamily="34" charset="0"/>
              </a:rPr>
              <a:t>VI</a:t>
            </a:r>
            <a:endParaRPr lang="es-MX" sz="12000" dirty="0">
              <a:solidFill>
                <a:srgbClr val="89B917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67460" y="7867447"/>
            <a:ext cx="20665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0" b="1" dirty="0">
                <a:solidFill>
                  <a:srgbClr val="009EE0"/>
                </a:solidFill>
                <a:cs typeface="Arial" panose="020B0604020202020204" pitchFamily="34" charset="0"/>
              </a:rPr>
              <a:t>VII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75222" y="4427361"/>
            <a:ext cx="5924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3200" b="1" dirty="0">
                <a:solidFill>
                  <a:srgbClr val="009EE0"/>
                </a:solidFill>
                <a:cs typeface="Arial" panose="020B0604020202020204" pitchFamily="34" charset="0"/>
              </a:rPr>
              <a:t>Fase de procesamiento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Clasificación </a:t>
            </a:r>
            <a:r>
              <a:rPr lang="es-MX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codificación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Revisión y validación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375222" y="6232342"/>
            <a:ext cx="5924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3200" b="1" dirty="0">
                <a:solidFill>
                  <a:srgbClr val="89B917"/>
                </a:solidFill>
                <a:cs typeface="Arial" panose="020B0604020202020204" pitchFamily="34" charset="0"/>
              </a:rPr>
              <a:t>Fase de análisis de la producción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Validación </a:t>
            </a:r>
            <a:r>
              <a:rPr lang="es-MX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resultados</a:t>
            </a:r>
            <a:endParaRPr lang="es-MX" sz="2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375222" y="8113668"/>
            <a:ext cx="5924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3200" b="1" dirty="0">
                <a:solidFill>
                  <a:srgbClr val="009EE0"/>
                </a:solidFill>
                <a:cs typeface="Arial" panose="020B0604020202020204" pitchFamily="34" charset="0"/>
              </a:rPr>
              <a:t>Fase de difusión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Generación de productos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 Promoción de productos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375222" y="9846597"/>
            <a:ext cx="5924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3200" b="1" dirty="0">
                <a:solidFill>
                  <a:srgbClr val="FFCE00"/>
                </a:solidFill>
                <a:cs typeface="Arial" panose="020B0604020202020204" pitchFamily="34" charset="0"/>
              </a:rPr>
              <a:t>Fase de evaluación del proceso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8.1 Concentración de insumos</a:t>
            </a:r>
          </a:p>
          <a:p>
            <a:pPr algn="l"/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8.2 Evaluación</a:t>
            </a:r>
          </a:p>
        </p:txBody>
      </p:sp>
      <p:sp>
        <p:nvSpPr>
          <p:cNvPr id="14" name="Título 61">
            <a:extLst>
              <a:ext uri="{FF2B5EF4-FFF2-40B4-BE49-F238E27FC236}">
                <a16:creationId xmlns:a16="http://schemas.microsoft.com/office/drawing/2014/main" id="{CF452F6D-B0C4-4EBA-97FF-A47E0AAC6C7C}"/>
              </a:ext>
            </a:extLst>
          </p:cNvPr>
          <p:cNvSpPr txBox="1">
            <a:spLocks/>
          </p:cNvSpPr>
          <p:nvPr/>
        </p:nvSpPr>
        <p:spPr>
          <a:xfrm rot="16200000">
            <a:off x="-2848550" y="6390998"/>
            <a:ext cx="9780290" cy="607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HelveticaNeue-Light"/>
              </a:rPr>
              <a:t>La CGOR territorial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HelveticaNeue-Light"/>
              </a:rPr>
              <a:t>participa hasta en 5 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HelveticaNeue-Light"/>
              </a:rPr>
              <a:t>fases y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HelveticaNeue-Light"/>
              </a:rPr>
              <a:t>10 subprocesos 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HelveticaNeue-Light"/>
              </a:rPr>
              <a:t>del proceso de producción: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3621136" y="2262868"/>
            <a:ext cx="8212733" cy="30162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MX" sz="3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subproceso se conceptualiza como un servicio que la CGOR territorial presta a las unidades administrativas </a:t>
            </a:r>
            <a:r>
              <a:rPr lang="es-MX" sz="3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centrales.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65760" y="468457"/>
            <a:ext cx="23768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I. Alineación de los servicios de la CGOR al MPEG</a:t>
            </a:r>
            <a:endParaRPr lang="es-MX" sz="6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621136" y="5688334"/>
            <a:ext cx="8212733" cy="301621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MX" sz="3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fases y subprocesos no necesariamente son secuenciales ni aplican necesariamente para todos los programas de información.</a:t>
            </a:r>
          </a:p>
        </p:txBody>
      </p:sp>
      <p:sp>
        <p:nvSpPr>
          <p:cNvPr id="2" name="Abrir llave 1"/>
          <p:cNvSpPr/>
          <p:nvPr/>
        </p:nvSpPr>
        <p:spPr>
          <a:xfrm>
            <a:off x="2861187" y="2094272"/>
            <a:ext cx="1123318" cy="9431423"/>
          </a:xfrm>
          <a:prstGeom prst="leftBrace">
            <a:avLst/>
          </a:prstGeom>
          <a:noFill/>
          <a:ln w="63500" cap="flat">
            <a:solidFill>
              <a:schemeClr val="accent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3621136" y="9113800"/>
            <a:ext cx="8212733" cy="2431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MX" sz="3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UA centrales, en la Fase de Diseño, definen en cuáles de estas fases participa el ámbito territorial.</a:t>
            </a:r>
          </a:p>
        </p:txBody>
      </p:sp>
    </p:spTree>
    <p:extLst>
      <p:ext uri="{BB962C8B-B14F-4D97-AF65-F5344CB8AC3E}">
        <p14:creationId xmlns:p14="http://schemas.microsoft.com/office/powerpoint/2010/main" val="615811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Rectángulo 2"/>
          <p:cNvSpPr/>
          <p:nvPr/>
        </p:nvSpPr>
        <p:spPr>
          <a:xfrm>
            <a:off x="4925962" y="4915474"/>
            <a:ext cx="15249831" cy="46119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La coordinación y comunicación operativa </a:t>
            </a:r>
            <a:r>
              <a:rPr lang="es-MX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en el proceso de producción </a:t>
            </a:r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da entre los responsables de proceso y de fase de </a:t>
            </a:r>
            <a:r>
              <a:rPr lang="es-MX" sz="40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las </a:t>
            </a:r>
            <a:r>
              <a:rPr lang="es-MX" sz="4000" b="1" dirty="0" err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UA´s</a:t>
            </a:r>
            <a:r>
              <a:rPr lang="es-MX" sz="40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centrales</a:t>
            </a:r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con los responsables de proceso y de fase </a:t>
            </a:r>
            <a:r>
              <a:rPr lang="es-MX" sz="40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las coordinaciones estatales</a:t>
            </a:r>
            <a:r>
              <a:rPr lang="es-MX" sz="4000" b="1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s-MX" sz="4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410715" y="3221689"/>
            <a:ext cx="112636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4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¿Cómo opera?</a:t>
            </a:r>
            <a:endParaRPr lang="es-MX" sz="44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68837" y="1444945"/>
            <a:ext cx="2054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I. Alineación de los servicios de la CGOR al MPEG</a:t>
            </a:r>
            <a:endParaRPr lang="es-MX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4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ector recto de flecha 59"/>
          <p:cNvCxnSpPr/>
          <p:nvPr/>
        </p:nvCxnSpPr>
        <p:spPr>
          <a:xfrm>
            <a:off x="387924" y="4246647"/>
            <a:ext cx="15677127" cy="0"/>
          </a:xfrm>
          <a:prstGeom prst="straightConnector1">
            <a:avLst/>
          </a:prstGeom>
          <a:ln w="6350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24124610" y="3962391"/>
            <a:ext cx="0" cy="2722415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16130536" y="3962391"/>
            <a:ext cx="0" cy="5444829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6291779" y="4232792"/>
            <a:ext cx="7739636" cy="0"/>
          </a:xfrm>
          <a:prstGeom prst="straightConnector1">
            <a:avLst/>
          </a:prstGeom>
          <a:ln w="6350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1">
            <a:extLst>
              <a:ext uri="{FF2B5EF4-FFF2-40B4-BE49-F238E27FC236}">
                <a16:creationId xmlns:a16="http://schemas.microsoft.com/office/drawing/2014/main" id="{03545A42-D117-4EFF-87A6-D244CE1F50D4}"/>
              </a:ext>
            </a:extLst>
          </p:cNvPr>
          <p:cNvSpPr/>
          <p:nvPr/>
        </p:nvSpPr>
        <p:spPr>
          <a:xfrm>
            <a:off x="4347264" y="6159832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accent5">
                    <a:lumMod val="75000"/>
                  </a:schemeClr>
                </a:solidFill>
              </a:rPr>
              <a:t>Dirección </a:t>
            </a:r>
          </a:p>
          <a:p>
            <a:pPr algn="ctr"/>
            <a:r>
              <a:rPr lang="es-ES" sz="3500" b="1" dirty="0" smtClean="0">
                <a:solidFill>
                  <a:schemeClr val="accent5">
                    <a:lumMod val="75000"/>
                  </a:schemeClr>
                </a:solidFill>
              </a:rPr>
              <a:t>regional</a:t>
            </a:r>
            <a:endParaRPr lang="es-ES" sz="3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id="{C24B7A43-6DCE-4C6D-ADDD-502A4F8CDA3B}"/>
              </a:ext>
            </a:extLst>
          </p:cNvPr>
          <p:cNvSpPr/>
          <p:nvPr/>
        </p:nvSpPr>
        <p:spPr>
          <a:xfrm>
            <a:off x="20273282" y="6159832"/>
            <a:ext cx="3700800" cy="2090807"/>
          </a:xfrm>
          <a:prstGeom prst="roundRect">
            <a:avLst>
              <a:gd name="adj" fmla="val 50000"/>
            </a:avLst>
          </a:prstGeom>
          <a:solidFill>
            <a:srgbClr val="FFE38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Dirección</a:t>
            </a:r>
          </a:p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de área</a:t>
            </a:r>
            <a:endParaRPr lang="es-ES" sz="3500" b="1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4">
            <a:extLst>
              <a:ext uri="{FF2B5EF4-FFF2-40B4-BE49-F238E27FC236}">
                <a16:creationId xmlns:a16="http://schemas.microsoft.com/office/drawing/2014/main" id="{4C0F2ABF-CD31-49C6-9F3E-C9D854F6F996}"/>
              </a:ext>
            </a:extLst>
          </p:cNvPr>
          <p:cNvSpPr/>
          <p:nvPr/>
        </p:nvSpPr>
        <p:spPr>
          <a:xfrm>
            <a:off x="16291779" y="6159832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Subdirección de área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8" name="Rectángulo: esquinas redondeadas 6">
            <a:extLst>
              <a:ext uri="{FF2B5EF4-FFF2-40B4-BE49-F238E27FC236}">
                <a16:creationId xmlns:a16="http://schemas.microsoft.com/office/drawing/2014/main" id="{4E5AA612-237D-481B-AC0B-BE846BCC2C65}"/>
              </a:ext>
            </a:extLst>
          </p:cNvPr>
          <p:cNvSpPr/>
          <p:nvPr/>
        </p:nvSpPr>
        <p:spPr>
          <a:xfrm>
            <a:off x="8328769" y="6159832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Subdirección </a:t>
            </a:r>
          </a:p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estatal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9" name="Rectángulo: esquinas redondeadas 7">
            <a:extLst>
              <a:ext uri="{FF2B5EF4-FFF2-40B4-BE49-F238E27FC236}">
                <a16:creationId xmlns:a16="http://schemas.microsoft.com/office/drawing/2014/main" id="{3C6BABE7-D71E-4599-9885-C3517776A46B}"/>
              </a:ext>
            </a:extLst>
          </p:cNvPr>
          <p:cNvSpPr/>
          <p:nvPr/>
        </p:nvSpPr>
        <p:spPr>
          <a:xfrm>
            <a:off x="365759" y="6159832"/>
            <a:ext cx="3700800" cy="209080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CGOR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8">
            <a:extLst>
              <a:ext uri="{FF2B5EF4-FFF2-40B4-BE49-F238E27FC236}">
                <a16:creationId xmlns:a16="http://schemas.microsoft.com/office/drawing/2014/main" id="{DBB0E549-7C6B-402D-8F11-897DD56D36D1}"/>
              </a:ext>
            </a:extLst>
          </p:cNvPr>
          <p:cNvSpPr/>
          <p:nvPr/>
        </p:nvSpPr>
        <p:spPr>
          <a:xfrm>
            <a:off x="12310274" y="6159832"/>
            <a:ext cx="3700800" cy="2090807"/>
          </a:xfrm>
          <a:prstGeom prst="roundRect">
            <a:avLst>
              <a:gd name="adj" fmla="val 50000"/>
            </a:avLst>
          </a:prstGeom>
          <a:solidFill>
            <a:srgbClr val="FFE38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tx1"/>
                </a:solidFill>
              </a:rPr>
              <a:t>Coordinación estatal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166675" y="4820631"/>
            <a:ext cx="15967943" cy="4556243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13317546" y="9060840"/>
            <a:ext cx="5602878" cy="57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</a:rPr>
              <a:t>Proceso de producción</a:t>
            </a:r>
            <a:endParaRPr lang="es-MX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Conector recto 13"/>
          <p:cNvCxnSpPr>
            <a:endCxn id="9" idx="1"/>
          </p:cNvCxnSpPr>
          <p:nvPr/>
        </p:nvCxnSpPr>
        <p:spPr>
          <a:xfrm flipH="1">
            <a:off x="365759" y="3962391"/>
            <a:ext cx="22165" cy="3242845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8611019" y="4077555"/>
            <a:ext cx="3115067" cy="327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U.A. centrales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90807" y="3989492"/>
            <a:ext cx="4954070" cy="50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 territorial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9534914" y="5076475"/>
            <a:ext cx="2823749" cy="7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Insumos</a:t>
            </a:r>
            <a:r>
              <a:rPr lang="es-MX" b="1" baseline="30000" dirty="0" smtClean="0">
                <a:solidFill>
                  <a:srgbClr val="C00000"/>
                </a:solidFill>
              </a:rPr>
              <a:t>1/</a:t>
            </a:r>
            <a:endParaRPr lang="es-MX" b="1" baseline="30000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603493" y="8707366"/>
            <a:ext cx="2620856" cy="25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Productos</a:t>
            </a:r>
            <a:endParaRPr lang="es-MX" b="1" dirty="0">
              <a:solidFill>
                <a:srgbClr val="C00000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1984797" y="8864895"/>
            <a:ext cx="2729001" cy="0"/>
          </a:xfrm>
          <a:prstGeom prst="straightConnector1">
            <a:avLst/>
          </a:prstGeom>
          <a:ln w="66675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17507265" y="5453089"/>
            <a:ext cx="2336413" cy="0"/>
          </a:xfrm>
          <a:prstGeom prst="straightConnector1">
            <a:avLst/>
          </a:prstGeom>
          <a:ln w="66675"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20688478" y="8285724"/>
            <a:ext cx="3342937" cy="75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proceso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588362" y="8082226"/>
            <a:ext cx="3194068" cy="127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fase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539810" y="4886260"/>
            <a:ext cx="4146383" cy="28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Supervisión</a:t>
            </a:r>
            <a:r>
              <a:rPr lang="es-MX" b="1" baseline="30000" dirty="0" smtClean="0">
                <a:solidFill>
                  <a:schemeClr val="tx1"/>
                </a:solidFill>
              </a:rPr>
              <a:t>2/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4873846" y="5042221"/>
            <a:ext cx="1946740" cy="0"/>
          </a:xfrm>
          <a:prstGeom prst="straightConnector1">
            <a:avLst/>
          </a:prstGeom>
          <a:ln w="50800">
            <a:solidFill>
              <a:srgbClr val="FF99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315827" y="5324274"/>
            <a:ext cx="4504759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Tablero de seguimiento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765625" y="1844699"/>
            <a:ext cx="10839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Esquema de la operación y comunicación</a:t>
            </a:r>
            <a:endParaRPr lang="es-MX" sz="40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174518" y="10233062"/>
            <a:ext cx="19141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pPr algn="just"/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1/ De </a:t>
            </a:r>
            <a:r>
              <a:rPr lang="es-MX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acuerdo con </a:t>
            </a:r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NT, </a:t>
            </a:r>
            <a:r>
              <a:rPr lang="es-MX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os insumos los define la unidad responsable del programa de información en la etapa de Diseño. Entre esos insumos están (Cap. III, Art. 14, Numeral III, Inciso </a:t>
            </a:r>
            <a:r>
              <a:rPr lang="es-MX" sz="20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B.d</a:t>
            </a:r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“Establecimiento de la logística de campo, incluyendo indicadores para el seguimiento y control operativo”; en base a esos indicadores los responsables de proceso y fase de las UA Central, realizan actividades de supervisión (Cap. I, Art. 7 y 8).</a:t>
            </a:r>
          </a:p>
          <a:p>
            <a:pPr algn="just"/>
            <a:endParaRPr lang="es-MX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2/Se supervisa de acuerdo a los indicadores para el seguimiento y control operativo definido por la UA Central.</a:t>
            </a:r>
            <a:endParaRPr lang="es-MX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2586046" y="5102173"/>
            <a:ext cx="3342937" cy="75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 </a:t>
            </a:r>
          </a:p>
          <a:p>
            <a:pPr algn="ctr">
              <a:lnSpc>
                <a:spcPts val="1400"/>
              </a:lnSpc>
            </a:pPr>
            <a:endParaRPr lang="es-MX" sz="2000" b="1" dirty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territorial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proceso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485930" y="4898675"/>
            <a:ext cx="3194068" cy="127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Responsable</a:t>
            </a:r>
          </a:p>
          <a:p>
            <a:pPr algn="ctr">
              <a:lnSpc>
                <a:spcPts val="1400"/>
              </a:lnSpc>
            </a:pPr>
            <a:endParaRPr lang="es-MX" sz="2000" b="1" dirty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>
                <a:solidFill>
                  <a:schemeClr val="tx1"/>
                </a:solidFill>
              </a:rPr>
              <a:t>t</a:t>
            </a:r>
            <a:r>
              <a:rPr lang="es-MX" sz="2000" b="1" dirty="0" smtClean="0">
                <a:solidFill>
                  <a:schemeClr val="tx1"/>
                </a:solidFill>
              </a:rPr>
              <a:t>erritorial de</a:t>
            </a:r>
          </a:p>
          <a:p>
            <a:pPr algn="ctr">
              <a:lnSpc>
                <a:spcPts val="1400"/>
              </a:lnSpc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s-MX" sz="2000" b="1" dirty="0" smtClean="0">
                <a:solidFill>
                  <a:schemeClr val="tx1"/>
                </a:solidFill>
              </a:rPr>
              <a:t>fase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1768837" y="1029310"/>
            <a:ext cx="2054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I. Alineación de los servicios de la CGOR al MPEG</a:t>
            </a:r>
            <a:endParaRPr lang="es-MX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1733127" y="4941655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MX" sz="7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9921022" y="8082226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MX" sz="7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44073" y="2622894"/>
            <a:ext cx="2910466" cy="12464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bg1"/>
                </a:solidFill>
              </a:rPr>
              <a:t>Agentes </a:t>
            </a:r>
          </a:p>
          <a:p>
            <a:r>
              <a:rPr lang="es-MX" sz="2500" b="1" dirty="0">
                <a:solidFill>
                  <a:schemeClr val="bg1"/>
                </a:solidFill>
              </a:rPr>
              <a:t>e</a:t>
            </a:r>
            <a:r>
              <a:rPr lang="es-MX" sz="2500" b="1" dirty="0" smtClean="0">
                <a:solidFill>
                  <a:schemeClr val="bg1"/>
                </a:solidFill>
              </a:rPr>
              <a:t>xternos</a:t>
            </a:r>
          </a:p>
          <a:p>
            <a:r>
              <a:rPr lang="es-MX" sz="2500" b="1" dirty="0">
                <a:solidFill>
                  <a:schemeClr val="bg1"/>
                </a:solidFill>
              </a:rPr>
              <a:t>e</a:t>
            </a:r>
            <a:r>
              <a:rPr lang="es-MX" sz="2500" b="1" dirty="0" smtClean="0">
                <a:solidFill>
                  <a:schemeClr val="bg1"/>
                </a:solidFill>
              </a:rPr>
              <a:t>n estados</a:t>
            </a:r>
            <a:endParaRPr lang="es-MX" sz="2500" b="1" dirty="0">
              <a:solidFill>
                <a:schemeClr val="bg1"/>
              </a:solidFill>
            </a:endParaRPr>
          </a:p>
        </p:txBody>
      </p:sp>
      <p:cxnSp>
        <p:nvCxnSpPr>
          <p:cNvPr id="26" name="Conector angular 25"/>
          <p:cNvCxnSpPr/>
          <p:nvPr/>
        </p:nvCxnSpPr>
        <p:spPr>
          <a:xfrm rot="10800000">
            <a:off x="3654539" y="3131127"/>
            <a:ext cx="3494406" cy="738262"/>
          </a:xfrm>
          <a:prstGeom prst="bentConnector3">
            <a:avLst>
              <a:gd name="adj1" fmla="val 837"/>
            </a:avLst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CuadroTexto 37"/>
          <p:cNvSpPr txBox="1"/>
          <p:nvPr/>
        </p:nvSpPr>
        <p:spPr>
          <a:xfrm>
            <a:off x="5061155" y="2572342"/>
            <a:ext cx="674630" cy="1196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7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1983601" y="8156139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MX" sz="7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937163" y="2753285"/>
            <a:ext cx="720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</a:rPr>
              <a:t>Actor del rol responsable territorial de proceso</a:t>
            </a:r>
          </a:p>
          <a:p>
            <a:pPr algn="ctr"/>
            <a:endParaRPr lang="es-MX" sz="800" b="1" dirty="0" smtClean="0">
              <a:solidFill>
                <a:srgbClr val="FFC000"/>
              </a:solidFill>
            </a:endParaRPr>
          </a:p>
          <a:p>
            <a:pPr algn="ctr"/>
            <a:endParaRPr lang="es-MX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00B050"/>
                </a:solidFill>
              </a:rPr>
              <a:t>Tiene a su cargo la coordinación y </a:t>
            </a:r>
            <a:r>
              <a:rPr lang="es-MX" sz="3200" b="1" u="sng" dirty="0" smtClean="0">
                <a:solidFill>
                  <a:srgbClr val="7030A0"/>
                </a:solidFill>
              </a:rPr>
              <a:t>supervisión</a:t>
            </a:r>
            <a:r>
              <a:rPr lang="es-MX" sz="3200" b="1" dirty="0" smtClean="0">
                <a:solidFill>
                  <a:srgbClr val="7030A0"/>
                </a:solidFill>
              </a:rPr>
              <a:t> </a:t>
            </a:r>
            <a:r>
              <a:rPr lang="es-MX" sz="3200" b="1" dirty="0" smtClean="0">
                <a:solidFill>
                  <a:srgbClr val="00B050"/>
                </a:solidFill>
              </a:rPr>
              <a:t>de la ejecución de las actividades que le correspondan, así como la generación de evidencia.</a:t>
            </a:r>
            <a:endParaRPr lang="es-MX" sz="3200" b="1" dirty="0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916272" y="2753285"/>
            <a:ext cx="720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</a:rPr>
              <a:t>Actor del rol responsable territorial de fase</a:t>
            </a:r>
          </a:p>
          <a:p>
            <a:pPr algn="ctr"/>
            <a:endParaRPr lang="es-MX" sz="800" b="1" dirty="0" smtClean="0">
              <a:solidFill>
                <a:srgbClr val="7030A0"/>
              </a:solidFill>
            </a:endParaRPr>
          </a:p>
          <a:p>
            <a:pPr algn="ctr"/>
            <a:endParaRPr lang="es-MX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00B050"/>
                </a:solidFill>
              </a:rPr>
              <a:t>Tiene a su cargo la ejecución o </a:t>
            </a:r>
            <a:r>
              <a:rPr lang="es-MX" sz="3200" b="1" u="sng" dirty="0" smtClean="0">
                <a:solidFill>
                  <a:srgbClr val="7030A0"/>
                </a:solidFill>
              </a:rPr>
              <a:t>supervisión</a:t>
            </a:r>
            <a:r>
              <a:rPr lang="es-MX" sz="3200" b="1" dirty="0" smtClean="0">
                <a:solidFill>
                  <a:srgbClr val="7030A0"/>
                </a:solidFill>
              </a:rPr>
              <a:t> </a:t>
            </a:r>
            <a:r>
              <a:rPr lang="es-MX" sz="3200" b="1" dirty="0" smtClean="0">
                <a:solidFill>
                  <a:srgbClr val="00B050"/>
                </a:solidFill>
              </a:rPr>
              <a:t>de las actividades que le correspondan, así como la generación y la recopilación, aprobación, suscripción y resguardo de las evidencias.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4850246" y="4274590"/>
            <a:ext cx="5375618" cy="21432"/>
          </a:xfrm>
          <a:prstGeom prst="line">
            <a:avLst/>
          </a:prstGeom>
          <a:ln w="984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sultado de imagen para entrevistador de ine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75" y="7835717"/>
            <a:ext cx="5475600" cy="36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izquierda y derecha 10"/>
          <p:cNvSpPr/>
          <p:nvPr/>
        </p:nvSpPr>
        <p:spPr>
          <a:xfrm>
            <a:off x="10475982" y="4184727"/>
            <a:ext cx="3106466" cy="164320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intranet.wapp.inegi.gob.mx/Aplicaciones/Informaticos/Notiteca/2017/Notas%20Notiteca%202017/Noviembre/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373" y="7964560"/>
            <a:ext cx="5474486" cy="36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14"/>
          <p:cNvCxnSpPr/>
          <p:nvPr/>
        </p:nvCxnSpPr>
        <p:spPr>
          <a:xfrm flipV="1">
            <a:off x="3697339" y="4274590"/>
            <a:ext cx="5375618" cy="21432"/>
          </a:xfrm>
          <a:prstGeom prst="line">
            <a:avLst/>
          </a:prstGeom>
          <a:ln w="984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768837" y="696802"/>
            <a:ext cx="2054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I. Alineación de los servicios de la CGOR al MPEG</a:t>
            </a:r>
            <a:endParaRPr lang="es-MX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10715" y="1586853"/>
            <a:ext cx="1126369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Neue-Light"/>
                <a:ea typeface="+mj-ea"/>
                <a:cs typeface="+mj-cs"/>
              </a:defRPr>
            </a:lvl1pPr>
          </a:lstStyle>
          <a:p>
            <a:r>
              <a:rPr lang="es-MX" sz="4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¿Cómo opera?</a:t>
            </a:r>
            <a:endParaRPr lang="es-MX" sz="42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71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 noGrp="1"/>
          </p:cNvSpPr>
          <p:nvPr>
            <p:ph type="body" idx="14"/>
          </p:nvPr>
        </p:nvSpPr>
        <p:spPr>
          <a:xfrm>
            <a:off x="6622475" y="12378895"/>
            <a:ext cx="17512143" cy="1200200"/>
          </a:xfrm>
          <a:prstGeom prst="rect">
            <a:avLst/>
          </a:prstGeom>
        </p:spPr>
        <p:txBody>
          <a:bodyPr/>
          <a:lstStyle/>
          <a:p>
            <a:r>
              <a:rPr lang="es-MX" sz="7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Protocolo de Coordinación Operativa</a:t>
            </a:r>
            <a:endParaRPr sz="7200" dirty="0"/>
          </a:p>
        </p:txBody>
      </p:sp>
      <p:sp>
        <p:nvSpPr>
          <p:cNvPr id="3" name="Rectángulo 2"/>
          <p:cNvSpPr/>
          <p:nvPr/>
        </p:nvSpPr>
        <p:spPr>
          <a:xfrm>
            <a:off x="3534473" y="3973001"/>
            <a:ext cx="56625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Alineado a atribuciones </a:t>
            </a:r>
          </a:p>
          <a:p>
            <a:pPr algn="r"/>
            <a:r>
              <a:rPr lang="es-MX" sz="4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 la CGOR, a  </a:t>
            </a:r>
          </a:p>
          <a:p>
            <a:pPr algn="r"/>
            <a:r>
              <a:rPr lang="es-MX" sz="4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 NT del Proceso de Producción de Información y a </a:t>
            </a:r>
          </a:p>
          <a:p>
            <a:pPr algn="r"/>
            <a:r>
              <a:rPr lang="es-MX" sz="4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s-MX" sz="4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 estructura organizacional</a:t>
            </a:r>
            <a:endParaRPr lang="es-MX" sz="4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983" y="3377220"/>
            <a:ext cx="388920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9509340" y="2595041"/>
            <a:ext cx="0" cy="920903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9683125" y="2583639"/>
            <a:ext cx="900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b="1" dirty="0" smtClean="0">
                <a:latin typeface="Century Gothic" panose="020B0502020202020204" pitchFamily="34" charset="0"/>
              </a:rPr>
              <a:t>Atribuciones de la CGOR:</a:t>
            </a:r>
          </a:p>
          <a:p>
            <a:pPr marL="0" lvl="1" algn="just"/>
            <a:endParaRPr lang="es-MX" b="1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>
                <a:latin typeface="Century Gothic" panose="020B0502020202020204" pitchFamily="34" charset="0"/>
              </a:rPr>
              <a:t>Diseñar, proponer y coordinar la aplicación de políticas y estrategias de coordinación entre las Unidades Administrativas del </a:t>
            </a:r>
            <a:r>
              <a:rPr lang="es-MX" dirty="0" smtClean="0">
                <a:latin typeface="Century Gothic" panose="020B0502020202020204" pitchFamily="34" charset="0"/>
              </a:rPr>
              <a:t>Instituto </a:t>
            </a:r>
            <a:r>
              <a:rPr lang="es-MX" dirty="0">
                <a:latin typeface="Century Gothic" panose="020B0502020202020204" pitchFamily="34" charset="0"/>
              </a:rPr>
              <a:t>y las Direcciones Regionales y Coordinaciones </a:t>
            </a:r>
            <a:r>
              <a:rPr lang="es-MX" dirty="0" smtClean="0">
                <a:latin typeface="Century Gothic" panose="020B0502020202020204" pitchFamily="34" charset="0"/>
              </a:rPr>
              <a:t>Estatales.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758815" y="6007350"/>
            <a:ext cx="900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b="1" dirty="0" smtClean="0">
                <a:latin typeface="Century Gothic" panose="020B0502020202020204" pitchFamily="34" charset="0"/>
              </a:rPr>
              <a:t>Norma Técnica del Proceso de Producción:</a:t>
            </a:r>
          </a:p>
          <a:p>
            <a:pPr marL="0" lvl="1" algn="just"/>
            <a:endParaRPr lang="es-MX" b="1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s-MX" dirty="0">
                <a:latin typeface="Century Gothic" panose="020B0502020202020204" pitchFamily="34" charset="0"/>
              </a:rPr>
              <a:t>Identifica a los Actores con Rol de Responsable de </a:t>
            </a:r>
            <a:r>
              <a:rPr lang="es-MX" dirty="0" smtClean="0">
                <a:latin typeface="Century Gothic" panose="020B0502020202020204" pitchFamily="34" charset="0"/>
              </a:rPr>
              <a:t>Proceso Territorial y </a:t>
            </a:r>
            <a:r>
              <a:rPr lang="es-MX" dirty="0">
                <a:latin typeface="Century Gothic" panose="020B0502020202020204" pitchFamily="34" charset="0"/>
              </a:rPr>
              <a:t>Rol de Responsable de </a:t>
            </a:r>
            <a:r>
              <a:rPr lang="es-MX" dirty="0" smtClean="0">
                <a:latin typeface="Century Gothic" panose="020B0502020202020204" pitchFamily="34" charset="0"/>
              </a:rPr>
              <a:t>Fase Territorial y su comunicación con las UA centrales.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758815" y="8925704"/>
            <a:ext cx="900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b="1" dirty="0" smtClean="0">
                <a:latin typeface="Century Gothic" panose="020B0502020202020204" pitchFamily="34" charset="0"/>
              </a:rPr>
              <a:t>Estructura organizacional:</a:t>
            </a:r>
          </a:p>
          <a:p>
            <a:pPr marL="0" lvl="1" algn="just"/>
            <a:endParaRPr lang="es-MX" b="1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Describe la comunicación directiva y de apoyo al proceso de producción entre la estructura organizacional estatal, regional y central.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49515" y="1330040"/>
            <a:ext cx="16872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Características del protocolo de comunicación</a:t>
            </a:r>
            <a:endParaRPr lang="es-MX" sz="4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30777" y="576616"/>
            <a:ext cx="2149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II. Protocolo general de comunicación</a:t>
            </a:r>
            <a:endParaRPr lang="es-MX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60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_manualGris_20180201_1116" id="{58FCC413-1250-A944-9158-EC55651E9DFC}" vid="{81C46055-D86D-3846-969E-B7A77FC263BE}"/>
    </a:ext>
  </a:extLst>
</a:theme>
</file>

<file path=ppt/theme/theme2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26CEF3-6964-45C1-95A6-54BBEA0E9D7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35BF8E-1060-46AA-B038-9B669B600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355BC4-B6AE-48FF-94A8-C5A4BFBCC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Plantilla_manualGris_20180201_1116</Template>
  <TotalTime>1069</TotalTime>
  <Words>1182</Words>
  <Application>Microsoft Office PowerPoint</Application>
  <PresentationFormat>Personalizado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Helvetica</vt:lpstr>
      <vt:lpstr>Helvetica Neue</vt:lpstr>
      <vt:lpstr>Helvetica Neue Medium</vt:lpstr>
      <vt:lpstr>HelveticaNeue-Light</vt:lpstr>
      <vt:lpstr>Times New Roman</vt:lpstr>
      <vt:lpstr>Wingdings</vt:lpstr>
      <vt:lpstr>Título texto</vt:lpstr>
      <vt:lpstr>Protocolo de  Coordinación 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COVARRUBIAS ORDIALES JOSE PABLO</dc:creator>
  <cp:lastModifiedBy>TORROJA MATEU NURIA</cp:lastModifiedBy>
  <cp:revision>82</cp:revision>
  <cp:lastPrinted>2019-09-11T21:05:26Z</cp:lastPrinted>
  <dcterms:created xsi:type="dcterms:W3CDTF">2019-02-01T18:50:41Z</dcterms:created>
  <dcterms:modified xsi:type="dcterms:W3CDTF">2019-11-15T16:45:54Z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